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271" r:id="rId5"/>
    <p:sldId id="293" r:id="rId6"/>
    <p:sldId id="272" r:id="rId7"/>
    <p:sldId id="273" r:id="rId8"/>
    <p:sldId id="300" r:id="rId9"/>
    <p:sldId id="301" r:id="rId10"/>
    <p:sldId id="258" r:id="rId11"/>
    <p:sldId id="296" r:id="rId12"/>
    <p:sldId id="280" r:id="rId13"/>
    <p:sldId id="297" r:id="rId14"/>
    <p:sldId id="283" r:id="rId15"/>
    <p:sldId id="285" r:id="rId16"/>
    <p:sldId id="286" r:id="rId17"/>
    <p:sldId id="290" r:id="rId18"/>
    <p:sldId id="288" r:id="rId19"/>
    <p:sldId id="275" r:id="rId20"/>
    <p:sldId id="29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5" autoAdjust="0"/>
    <p:restoredTop sz="94660"/>
  </p:normalViewPr>
  <p:slideViewPr>
    <p:cSldViewPr>
      <p:cViewPr>
        <p:scale>
          <a:sx n="60" d="100"/>
          <a:sy n="60" d="100"/>
        </p:scale>
        <p:origin x="-998" y="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56302" y="2343151"/>
            <a:ext cx="3359098" cy="62865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F78009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71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>
              <a:defRPr/>
            </a:pPr>
            <a:r>
              <a:rPr lang="en-US" sz="2400" b="1" dirty="0" smtClean="0">
                <a:solidFill>
                  <a:srgbClr val="8E0000">
                    <a:lumMod val="50000"/>
                  </a:srgbClr>
                </a:solidFill>
                <a:cs typeface="Helvetica" pitchFamily="34" charset="0"/>
              </a:rPr>
              <a:t>NSDL e-Governance Infrastructure Limited</a:t>
            </a:r>
            <a:endParaRPr lang="en-US" sz="1200" b="1" dirty="0">
              <a:solidFill>
                <a:srgbClr val="8E0000">
                  <a:lumMod val="50000"/>
                </a:srgbClr>
              </a:solidFill>
              <a:cs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pic>
        <p:nvPicPr>
          <p:cNvPr id="14" name="Picture 13" descr="bottom_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1828800"/>
            <a:ext cx="3352800" cy="457200"/>
          </a:xfrm>
        </p:spPr>
        <p:txBody>
          <a:bodyPr>
            <a:normAutofit/>
          </a:bodyPr>
          <a:lstStyle>
            <a:lvl1pPr algn="r">
              <a:buNone/>
              <a:defRPr sz="2800" b="1" i="0" u="none">
                <a:solidFill>
                  <a:srgbClr val="631B0D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3371850"/>
            <a:ext cx="3352800" cy="2857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Name of Presenter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3714750"/>
            <a:ext cx="3352800" cy="2857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Designation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4688395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648200" cy="3943350"/>
          </a:xfrm>
          <a:prstGeom prst="flowChartDelay">
            <a:avLst/>
          </a:prstGeom>
          <a:solidFill>
            <a:schemeClr val="bg1"/>
          </a:solidFill>
          <a:ln w="63500" cap="rnd">
            <a:noFill/>
          </a:ln>
          <a:effectLst/>
        </p:spPr>
      </p:pic>
      <p:pic>
        <p:nvPicPr>
          <p:cNvPr id="18" name="Picture 17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pic>
        <p:nvPicPr>
          <p:cNvPr id="20" name="Picture 19" descr="bottom_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62600" y="4286250"/>
            <a:ext cx="3352800" cy="2286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Date :  -  /  -  / 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7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3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5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7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31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81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1242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71551"/>
            <a:ext cx="4953000" cy="36230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28750"/>
            <a:ext cx="3124200" cy="3165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8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2953"/>
            <a:ext cx="5486400" cy="28027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94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3"/>
            <a:ext cx="8229600" cy="3371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66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42951"/>
            <a:ext cx="2057400" cy="3851672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42951"/>
            <a:ext cx="6019800" cy="38516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FC000"/>
                </a:solidFill>
              </a:rPr>
              <a:t>Click to edit Master title style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FC000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639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bottom_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5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56302" y="2343151"/>
            <a:ext cx="3359098" cy="62865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F78009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71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>
              <a:defRPr/>
            </a:pPr>
            <a:r>
              <a:rPr lang="en-US" sz="2400" b="1" dirty="0" smtClean="0">
                <a:solidFill>
                  <a:srgbClr val="8E0000">
                    <a:lumMod val="50000"/>
                  </a:srgbClr>
                </a:solidFill>
                <a:cs typeface="Helvetica" pitchFamily="34" charset="0"/>
              </a:rPr>
              <a:t>NSDL e-Governance Infrastructure Limited</a:t>
            </a:r>
            <a:endParaRPr lang="en-US" sz="1200" b="1" dirty="0">
              <a:solidFill>
                <a:srgbClr val="8E0000">
                  <a:lumMod val="50000"/>
                </a:srgbClr>
              </a:solidFill>
              <a:cs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pic>
        <p:nvPicPr>
          <p:cNvPr id="14" name="Picture 13" descr="bottom_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1828800"/>
            <a:ext cx="3352800" cy="457200"/>
          </a:xfrm>
        </p:spPr>
        <p:txBody>
          <a:bodyPr>
            <a:normAutofit/>
          </a:bodyPr>
          <a:lstStyle>
            <a:lvl1pPr algn="r">
              <a:buNone/>
              <a:defRPr sz="2800" b="1" i="0" u="none">
                <a:solidFill>
                  <a:srgbClr val="631B0D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3371850"/>
            <a:ext cx="3352800" cy="2857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Name of Presenter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3714750"/>
            <a:ext cx="3352800" cy="2857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Designation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4688395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648200" cy="3943350"/>
          </a:xfrm>
          <a:prstGeom prst="flowChartDelay">
            <a:avLst/>
          </a:prstGeom>
          <a:solidFill>
            <a:schemeClr val="bg1"/>
          </a:solidFill>
          <a:ln w="63500" cap="rnd">
            <a:noFill/>
          </a:ln>
          <a:effectLst/>
        </p:spPr>
      </p:pic>
      <p:pic>
        <p:nvPicPr>
          <p:cNvPr id="18" name="Picture 17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pic>
        <p:nvPicPr>
          <p:cNvPr id="20" name="Picture 19" descr="bottom_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62600" y="4286250"/>
            <a:ext cx="3352800" cy="2286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Date :  -  /  -  / 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88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74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54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40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60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1242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71551"/>
            <a:ext cx="4953000" cy="36230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28750"/>
            <a:ext cx="3124200" cy="3165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57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2950"/>
            <a:ext cx="5486400" cy="28027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srgbClr val="FFC000"/>
                </a:solidFill>
              </a:rPr>
              <a:t>Click to edit Master title style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02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3371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68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42951"/>
            <a:ext cx="2057400" cy="3851672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42951"/>
            <a:ext cx="6019800" cy="38516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FC000"/>
                </a:solidFill>
              </a:rPr>
              <a:t>Click to edit Master title style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FC000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009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bottom_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4239" y="4924767"/>
            <a:ext cx="2157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Confidential. NSDL e-Gov Internal use only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72" y="91440"/>
            <a:ext cx="9130035" cy="502154"/>
            <a:chOff x="13965" y="121920"/>
            <a:chExt cx="9130035" cy="669538"/>
          </a:xfrm>
        </p:grpSpPr>
        <p:pic>
          <p:nvPicPr>
            <p:cNvPr id="10" name="Picture 9" descr="HEADER.png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13965" y="153421"/>
              <a:ext cx="8728359" cy="638037"/>
            </a:xfrm>
            <a:prstGeom prst="rect">
              <a:avLst/>
            </a:prstGeom>
          </p:spPr>
        </p:pic>
        <p:pic>
          <p:nvPicPr>
            <p:cNvPr id="11" name="Picture 10" descr="logo-2.png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6898106" y="121920"/>
              <a:ext cx="2245894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15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4239" y="4924767"/>
            <a:ext cx="2157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Confidential. NSDL e-Gov Internal use only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66" y="91440"/>
            <a:ext cx="9130035" cy="502154"/>
            <a:chOff x="13965" y="121920"/>
            <a:chExt cx="9130035" cy="669538"/>
          </a:xfrm>
        </p:grpSpPr>
        <p:pic>
          <p:nvPicPr>
            <p:cNvPr id="10" name="Picture 9" descr="HEADER.png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13965" y="153421"/>
              <a:ext cx="8728359" cy="638037"/>
            </a:xfrm>
            <a:prstGeom prst="rect">
              <a:avLst/>
            </a:prstGeom>
          </p:spPr>
        </p:pic>
        <p:pic>
          <p:nvPicPr>
            <p:cNvPr id="11" name="Picture 10" descr="logo-2.png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6898106" y="121920"/>
              <a:ext cx="2245894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59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62600" y="2038350"/>
            <a:ext cx="3359098" cy="16763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Authorization of Superannuation / Premature exit request by POP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5400" y="742950"/>
            <a:ext cx="3886200" cy="1295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/>
              <a:t>Online Withdrawal Process applicable from</a:t>
            </a:r>
          </a:p>
          <a:p>
            <a:pPr algn="ctr"/>
            <a:r>
              <a:rPr lang="en-US" sz="2400" dirty="0"/>
              <a:t>April 1, 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" y="914400"/>
            <a:ext cx="481584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5117"/>
      </p:ext>
    </p:extLst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5729"/>
          <a:stretch/>
        </p:blipFill>
        <p:spPr bwMode="auto">
          <a:xfrm>
            <a:off x="-28575" y="-9526"/>
            <a:ext cx="9172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8" t="53730" r="37558" b="42786"/>
          <a:stretch/>
        </p:blipFill>
        <p:spPr bwMode="auto">
          <a:xfrm>
            <a:off x="4090988" y="2266950"/>
            <a:ext cx="1319212" cy="17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33051" r="25822" b="19705"/>
          <a:stretch/>
        </p:blipFill>
        <p:spPr bwMode="auto">
          <a:xfrm>
            <a:off x="762000" y="1441453"/>
            <a:ext cx="7391400" cy="3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276475"/>
            <a:ext cx="2057400" cy="7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D:\Mo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32" y="4192732"/>
            <a:ext cx="251901" cy="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:\Ha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43150"/>
            <a:ext cx="38100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4"/>
          <p:cNvSpPr/>
          <p:nvPr/>
        </p:nvSpPr>
        <p:spPr>
          <a:xfrm>
            <a:off x="304800" y="2447059"/>
            <a:ext cx="2827406" cy="742950"/>
          </a:xfrm>
          <a:custGeom>
            <a:avLst/>
            <a:gdLst>
              <a:gd name="connsiteX0" fmla="*/ 0 w 2823882"/>
              <a:gd name="connsiteY0" fmla="*/ 0 h 990600"/>
              <a:gd name="connsiteX1" fmla="*/ 470647 w 2823882"/>
              <a:gd name="connsiteY1" fmla="*/ 0 h 990600"/>
              <a:gd name="connsiteX2" fmla="*/ 470647 w 2823882"/>
              <a:gd name="connsiteY2" fmla="*/ 0 h 990600"/>
              <a:gd name="connsiteX3" fmla="*/ 1176618 w 2823882"/>
              <a:gd name="connsiteY3" fmla="*/ 0 h 990600"/>
              <a:gd name="connsiteX4" fmla="*/ 2823882 w 2823882"/>
              <a:gd name="connsiteY4" fmla="*/ 0 h 990600"/>
              <a:gd name="connsiteX5" fmla="*/ 2823882 w 2823882"/>
              <a:gd name="connsiteY5" fmla="*/ 165100 h 990600"/>
              <a:gd name="connsiteX6" fmla="*/ 2823882 w 2823882"/>
              <a:gd name="connsiteY6" fmla="*/ 165100 h 990600"/>
              <a:gd name="connsiteX7" fmla="*/ 2823882 w 2823882"/>
              <a:gd name="connsiteY7" fmla="*/ 412750 h 990600"/>
              <a:gd name="connsiteX8" fmla="*/ 2823882 w 2823882"/>
              <a:gd name="connsiteY8" fmla="*/ 990600 h 990600"/>
              <a:gd name="connsiteX9" fmla="*/ 1176618 w 2823882"/>
              <a:gd name="connsiteY9" fmla="*/ 990600 h 990600"/>
              <a:gd name="connsiteX10" fmla="*/ 470647 w 2823882"/>
              <a:gd name="connsiteY10" fmla="*/ 990600 h 990600"/>
              <a:gd name="connsiteX11" fmla="*/ 470647 w 2823882"/>
              <a:gd name="connsiteY11" fmla="*/ 990600 h 990600"/>
              <a:gd name="connsiteX12" fmla="*/ 0 w 2823882"/>
              <a:gd name="connsiteY12" fmla="*/ 990600 h 990600"/>
              <a:gd name="connsiteX13" fmla="*/ 0 w 2823882"/>
              <a:gd name="connsiteY13" fmla="*/ 412750 h 990600"/>
              <a:gd name="connsiteX14" fmla="*/ -186404 w 2823882"/>
              <a:gd name="connsiteY14" fmla="*/ 287789 h 990600"/>
              <a:gd name="connsiteX15" fmla="*/ 0 w 2823882"/>
              <a:gd name="connsiteY15" fmla="*/ 165100 h 990600"/>
              <a:gd name="connsiteX16" fmla="*/ 0 w 2823882"/>
              <a:gd name="connsiteY16" fmla="*/ 0 h 990600"/>
              <a:gd name="connsiteX0" fmla="*/ 186404 w 3315086"/>
              <a:gd name="connsiteY0" fmla="*/ 0 h 990600"/>
              <a:gd name="connsiteX1" fmla="*/ 657051 w 3315086"/>
              <a:gd name="connsiteY1" fmla="*/ 0 h 990600"/>
              <a:gd name="connsiteX2" fmla="*/ 657051 w 3315086"/>
              <a:gd name="connsiteY2" fmla="*/ 0 h 990600"/>
              <a:gd name="connsiteX3" fmla="*/ 1363022 w 3315086"/>
              <a:gd name="connsiteY3" fmla="*/ 0 h 990600"/>
              <a:gd name="connsiteX4" fmla="*/ 3010286 w 3315086"/>
              <a:gd name="connsiteY4" fmla="*/ 0 h 990600"/>
              <a:gd name="connsiteX5" fmla="*/ 3010286 w 3315086"/>
              <a:gd name="connsiteY5" fmla="*/ 165100 h 990600"/>
              <a:gd name="connsiteX6" fmla="*/ 3315086 w 3315086"/>
              <a:gd name="connsiteY6" fmla="*/ 203200 h 990600"/>
              <a:gd name="connsiteX7" fmla="*/ 3010286 w 3315086"/>
              <a:gd name="connsiteY7" fmla="*/ 412750 h 990600"/>
              <a:gd name="connsiteX8" fmla="*/ 3010286 w 3315086"/>
              <a:gd name="connsiteY8" fmla="*/ 990600 h 990600"/>
              <a:gd name="connsiteX9" fmla="*/ 1363022 w 3315086"/>
              <a:gd name="connsiteY9" fmla="*/ 990600 h 990600"/>
              <a:gd name="connsiteX10" fmla="*/ 657051 w 3315086"/>
              <a:gd name="connsiteY10" fmla="*/ 990600 h 990600"/>
              <a:gd name="connsiteX11" fmla="*/ 657051 w 3315086"/>
              <a:gd name="connsiteY11" fmla="*/ 990600 h 990600"/>
              <a:gd name="connsiteX12" fmla="*/ 186404 w 3315086"/>
              <a:gd name="connsiteY12" fmla="*/ 990600 h 990600"/>
              <a:gd name="connsiteX13" fmla="*/ 186404 w 3315086"/>
              <a:gd name="connsiteY13" fmla="*/ 412750 h 990600"/>
              <a:gd name="connsiteX14" fmla="*/ 0 w 3315086"/>
              <a:gd name="connsiteY14" fmla="*/ 287789 h 990600"/>
              <a:gd name="connsiteX15" fmla="*/ 186404 w 3315086"/>
              <a:gd name="connsiteY15" fmla="*/ 165100 h 990600"/>
              <a:gd name="connsiteX16" fmla="*/ 186404 w 3315086"/>
              <a:gd name="connsiteY16" fmla="*/ 0 h 990600"/>
              <a:gd name="connsiteX0" fmla="*/ 3524 w 3132206"/>
              <a:gd name="connsiteY0" fmla="*/ 0 h 990600"/>
              <a:gd name="connsiteX1" fmla="*/ 474171 w 3132206"/>
              <a:gd name="connsiteY1" fmla="*/ 0 h 990600"/>
              <a:gd name="connsiteX2" fmla="*/ 474171 w 3132206"/>
              <a:gd name="connsiteY2" fmla="*/ 0 h 990600"/>
              <a:gd name="connsiteX3" fmla="*/ 1180142 w 3132206"/>
              <a:gd name="connsiteY3" fmla="*/ 0 h 990600"/>
              <a:gd name="connsiteX4" fmla="*/ 2827406 w 3132206"/>
              <a:gd name="connsiteY4" fmla="*/ 0 h 990600"/>
              <a:gd name="connsiteX5" fmla="*/ 2827406 w 3132206"/>
              <a:gd name="connsiteY5" fmla="*/ 165100 h 990600"/>
              <a:gd name="connsiteX6" fmla="*/ 3132206 w 3132206"/>
              <a:gd name="connsiteY6" fmla="*/ 203200 h 990600"/>
              <a:gd name="connsiteX7" fmla="*/ 2827406 w 3132206"/>
              <a:gd name="connsiteY7" fmla="*/ 412750 h 990600"/>
              <a:gd name="connsiteX8" fmla="*/ 2827406 w 3132206"/>
              <a:gd name="connsiteY8" fmla="*/ 990600 h 990600"/>
              <a:gd name="connsiteX9" fmla="*/ 1180142 w 3132206"/>
              <a:gd name="connsiteY9" fmla="*/ 990600 h 990600"/>
              <a:gd name="connsiteX10" fmla="*/ 474171 w 3132206"/>
              <a:gd name="connsiteY10" fmla="*/ 990600 h 990600"/>
              <a:gd name="connsiteX11" fmla="*/ 474171 w 3132206"/>
              <a:gd name="connsiteY11" fmla="*/ 990600 h 990600"/>
              <a:gd name="connsiteX12" fmla="*/ 3524 w 3132206"/>
              <a:gd name="connsiteY12" fmla="*/ 990600 h 990600"/>
              <a:gd name="connsiteX13" fmla="*/ 3524 w 3132206"/>
              <a:gd name="connsiteY13" fmla="*/ 412750 h 990600"/>
              <a:gd name="connsiteX14" fmla="*/ 0 w 3132206"/>
              <a:gd name="connsiteY14" fmla="*/ 298547 h 990600"/>
              <a:gd name="connsiteX15" fmla="*/ 3524 w 3132206"/>
              <a:gd name="connsiteY15" fmla="*/ 165100 h 990600"/>
              <a:gd name="connsiteX16" fmla="*/ 3524 w 3132206"/>
              <a:gd name="connsiteY16" fmla="*/ 0 h 990600"/>
              <a:gd name="connsiteX0" fmla="*/ 3524 w 2840106"/>
              <a:gd name="connsiteY0" fmla="*/ 0 h 990600"/>
              <a:gd name="connsiteX1" fmla="*/ 474171 w 2840106"/>
              <a:gd name="connsiteY1" fmla="*/ 0 h 990600"/>
              <a:gd name="connsiteX2" fmla="*/ 474171 w 2840106"/>
              <a:gd name="connsiteY2" fmla="*/ 0 h 990600"/>
              <a:gd name="connsiteX3" fmla="*/ 1180142 w 2840106"/>
              <a:gd name="connsiteY3" fmla="*/ 0 h 990600"/>
              <a:gd name="connsiteX4" fmla="*/ 2827406 w 2840106"/>
              <a:gd name="connsiteY4" fmla="*/ 0 h 990600"/>
              <a:gd name="connsiteX5" fmla="*/ 2827406 w 2840106"/>
              <a:gd name="connsiteY5" fmla="*/ 165100 h 990600"/>
              <a:gd name="connsiteX6" fmla="*/ 2840106 w 2840106"/>
              <a:gd name="connsiteY6" fmla="*/ 203200 h 990600"/>
              <a:gd name="connsiteX7" fmla="*/ 2827406 w 2840106"/>
              <a:gd name="connsiteY7" fmla="*/ 412750 h 990600"/>
              <a:gd name="connsiteX8" fmla="*/ 2827406 w 2840106"/>
              <a:gd name="connsiteY8" fmla="*/ 990600 h 990600"/>
              <a:gd name="connsiteX9" fmla="*/ 1180142 w 2840106"/>
              <a:gd name="connsiteY9" fmla="*/ 990600 h 990600"/>
              <a:gd name="connsiteX10" fmla="*/ 474171 w 2840106"/>
              <a:gd name="connsiteY10" fmla="*/ 990600 h 990600"/>
              <a:gd name="connsiteX11" fmla="*/ 474171 w 2840106"/>
              <a:gd name="connsiteY11" fmla="*/ 990600 h 990600"/>
              <a:gd name="connsiteX12" fmla="*/ 3524 w 2840106"/>
              <a:gd name="connsiteY12" fmla="*/ 990600 h 990600"/>
              <a:gd name="connsiteX13" fmla="*/ 3524 w 2840106"/>
              <a:gd name="connsiteY13" fmla="*/ 412750 h 990600"/>
              <a:gd name="connsiteX14" fmla="*/ 0 w 2840106"/>
              <a:gd name="connsiteY14" fmla="*/ 298547 h 990600"/>
              <a:gd name="connsiteX15" fmla="*/ 3524 w 2840106"/>
              <a:gd name="connsiteY15" fmla="*/ 165100 h 990600"/>
              <a:gd name="connsiteX16" fmla="*/ 3524 w 2840106"/>
              <a:gd name="connsiteY16" fmla="*/ 0 h 990600"/>
              <a:gd name="connsiteX0" fmla="*/ 3524 w 2836931"/>
              <a:gd name="connsiteY0" fmla="*/ 0 h 990600"/>
              <a:gd name="connsiteX1" fmla="*/ 474171 w 2836931"/>
              <a:gd name="connsiteY1" fmla="*/ 0 h 990600"/>
              <a:gd name="connsiteX2" fmla="*/ 474171 w 2836931"/>
              <a:gd name="connsiteY2" fmla="*/ 0 h 990600"/>
              <a:gd name="connsiteX3" fmla="*/ 1180142 w 2836931"/>
              <a:gd name="connsiteY3" fmla="*/ 0 h 990600"/>
              <a:gd name="connsiteX4" fmla="*/ 2827406 w 2836931"/>
              <a:gd name="connsiteY4" fmla="*/ 0 h 990600"/>
              <a:gd name="connsiteX5" fmla="*/ 2827406 w 2836931"/>
              <a:gd name="connsiteY5" fmla="*/ 165100 h 990600"/>
              <a:gd name="connsiteX6" fmla="*/ 2836931 w 2836931"/>
              <a:gd name="connsiteY6" fmla="*/ 198967 h 990600"/>
              <a:gd name="connsiteX7" fmla="*/ 2827406 w 2836931"/>
              <a:gd name="connsiteY7" fmla="*/ 412750 h 990600"/>
              <a:gd name="connsiteX8" fmla="*/ 2827406 w 2836931"/>
              <a:gd name="connsiteY8" fmla="*/ 990600 h 990600"/>
              <a:gd name="connsiteX9" fmla="*/ 1180142 w 2836931"/>
              <a:gd name="connsiteY9" fmla="*/ 990600 h 990600"/>
              <a:gd name="connsiteX10" fmla="*/ 474171 w 2836931"/>
              <a:gd name="connsiteY10" fmla="*/ 990600 h 990600"/>
              <a:gd name="connsiteX11" fmla="*/ 474171 w 2836931"/>
              <a:gd name="connsiteY11" fmla="*/ 990600 h 990600"/>
              <a:gd name="connsiteX12" fmla="*/ 3524 w 2836931"/>
              <a:gd name="connsiteY12" fmla="*/ 990600 h 990600"/>
              <a:gd name="connsiteX13" fmla="*/ 3524 w 2836931"/>
              <a:gd name="connsiteY13" fmla="*/ 412750 h 990600"/>
              <a:gd name="connsiteX14" fmla="*/ 0 w 2836931"/>
              <a:gd name="connsiteY14" fmla="*/ 298547 h 990600"/>
              <a:gd name="connsiteX15" fmla="*/ 3524 w 2836931"/>
              <a:gd name="connsiteY15" fmla="*/ 165100 h 990600"/>
              <a:gd name="connsiteX16" fmla="*/ 3524 w 2836931"/>
              <a:gd name="connsiteY16" fmla="*/ 0 h 990600"/>
              <a:gd name="connsiteX0" fmla="*/ 3524 w 2827406"/>
              <a:gd name="connsiteY0" fmla="*/ 0 h 990600"/>
              <a:gd name="connsiteX1" fmla="*/ 474171 w 2827406"/>
              <a:gd name="connsiteY1" fmla="*/ 0 h 990600"/>
              <a:gd name="connsiteX2" fmla="*/ 474171 w 2827406"/>
              <a:gd name="connsiteY2" fmla="*/ 0 h 990600"/>
              <a:gd name="connsiteX3" fmla="*/ 1180142 w 2827406"/>
              <a:gd name="connsiteY3" fmla="*/ 0 h 990600"/>
              <a:gd name="connsiteX4" fmla="*/ 2827406 w 2827406"/>
              <a:gd name="connsiteY4" fmla="*/ 0 h 990600"/>
              <a:gd name="connsiteX5" fmla="*/ 2827406 w 2827406"/>
              <a:gd name="connsiteY5" fmla="*/ 165100 h 990600"/>
              <a:gd name="connsiteX6" fmla="*/ 2827406 w 2827406"/>
              <a:gd name="connsiteY6" fmla="*/ 169333 h 990600"/>
              <a:gd name="connsiteX7" fmla="*/ 2827406 w 2827406"/>
              <a:gd name="connsiteY7" fmla="*/ 412750 h 990600"/>
              <a:gd name="connsiteX8" fmla="*/ 2827406 w 2827406"/>
              <a:gd name="connsiteY8" fmla="*/ 990600 h 990600"/>
              <a:gd name="connsiteX9" fmla="*/ 1180142 w 2827406"/>
              <a:gd name="connsiteY9" fmla="*/ 990600 h 990600"/>
              <a:gd name="connsiteX10" fmla="*/ 474171 w 2827406"/>
              <a:gd name="connsiteY10" fmla="*/ 990600 h 990600"/>
              <a:gd name="connsiteX11" fmla="*/ 474171 w 2827406"/>
              <a:gd name="connsiteY11" fmla="*/ 990600 h 990600"/>
              <a:gd name="connsiteX12" fmla="*/ 3524 w 2827406"/>
              <a:gd name="connsiteY12" fmla="*/ 990600 h 990600"/>
              <a:gd name="connsiteX13" fmla="*/ 3524 w 2827406"/>
              <a:gd name="connsiteY13" fmla="*/ 412750 h 990600"/>
              <a:gd name="connsiteX14" fmla="*/ 0 w 2827406"/>
              <a:gd name="connsiteY14" fmla="*/ 298547 h 990600"/>
              <a:gd name="connsiteX15" fmla="*/ 3524 w 2827406"/>
              <a:gd name="connsiteY15" fmla="*/ 165100 h 990600"/>
              <a:gd name="connsiteX16" fmla="*/ 3524 w 2827406"/>
              <a:gd name="connsiteY1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406" h="990600">
                <a:moveTo>
                  <a:pt x="3524" y="0"/>
                </a:moveTo>
                <a:lnTo>
                  <a:pt x="474171" y="0"/>
                </a:lnTo>
                <a:lnTo>
                  <a:pt x="474171" y="0"/>
                </a:lnTo>
                <a:lnTo>
                  <a:pt x="1180142" y="0"/>
                </a:lnTo>
                <a:lnTo>
                  <a:pt x="2827406" y="0"/>
                </a:lnTo>
                <a:lnTo>
                  <a:pt x="2827406" y="165100"/>
                </a:lnTo>
                <a:lnTo>
                  <a:pt x="2827406" y="169333"/>
                </a:lnTo>
                <a:lnTo>
                  <a:pt x="2827406" y="412750"/>
                </a:lnTo>
                <a:lnTo>
                  <a:pt x="2827406" y="990600"/>
                </a:lnTo>
                <a:lnTo>
                  <a:pt x="1180142" y="990600"/>
                </a:lnTo>
                <a:lnTo>
                  <a:pt x="474171" y="990600"/>
                </a:lnTo>
                <a:lnTo>
                  <a:pt x="474171" y="990600"/>
                </a:lnTo>
                <a:lnTo>
                  <a:pt x="3524" y="990600"/>
                </a:lnTo>
                <a:lnTo>
                  <a:pt x="3524" y="412750"/>
                </a:lnTo>
                <a:lnTo>
                  <a:pt x="0" y="298547"/>
                </a:lnTo>
                <a:cubicBezTo>
                  <a:pt x="1175" y="254065"/>
                  <a:pt x="2349" y="209582"/>
                  <a:pt x="3524" y="165100"/>
                </a:cubicBezTo>
                <a:lnTo>
                  <a:pt x="3524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Click on Transaction type and select “withdrawal request”  </a:t>
            </a:r>
            <a:endParaRPr lang="en-IN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3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9877E-6 L -0.21372 -0.351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3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5729"/>
          <a:stretch/>
        </p:blipFill>
        <p:spPr bwMode="auto">
          <a:xfrm>
            <a:off x="-28575" y="-9526"/>
            <a:ext cx="9172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26378" r="8418" b="18675"/>
          <a:stretch/>
        </p:blipFill>
        <p:spPr bwMode="auto">
          <a:xfrm>
            <a:off x="1336430" y="1607735"/>
            <a:ext cx="5826375" cy="313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32850" r="22670" b="14805"/>
          <a:stretch/>
        </p:blipFill>
        <p:spPr bwMode="auto">
          <a:xfrm>
            <a:off x="1247266" y="1526267"/>
            <a:ext cx="6620891" cy="311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D:\Mo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99" y="4570268"/>
            <a:ext cx="251901" cy="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:\Ha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17" y="3867150"/>
            <a:ext cx="38100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ular Callout 4"/>
          <p:cNvSpPr/>
          <p:nvPr/>
        </p:nvSpPr>
        <p:spPr>
          <a:xfrm>
            <a:off x="1828800" y="2329339"/>
            <a:ext cx="1590349" cy="533400"/>
          </a:xfrm>
          <a:custGeom>
            <a:avLst/>
            <a:gdLst>
              <a:gd name="connsiteX0" fmla="*/ 0 w 2823882"/>
              <a:gd name="connsiteY0" fmla="*/ 0 h 990600"/>
              <a:gd name="connsiteX1" fmla="*/ 470647 w 2823882"/>
              <a:gd name="connsiteY1" fmla="*/ 0 h 990600"/>
              <a:gd name="connsiteX2" fmla="*/ 470647 w 2823882"/>
              <a:gd name="connsiteY2" fmla="*/ 0 h 990600"/>
              <a:gd name="connsiteX3" fmla="*/ 1176618 w 2823882"/>
              <a:gd name="connsiteY3" fmla="*/ 0 h 990600"/>
              <a:gd name="connsiteX4" fmla="*/ 2823882 w 2823882"/>
              <a:gd name="connsiteY4" fmla="*/ 0 h 990600"/>
              <a:gd name="connsiteX5" fmla="*/ 2823882 w 2823882"/>
              <a:gd name="connsiteY5" fmla="*/ 165100 h 990600"/>
              <a:gd name="connsiteX6" fmla="*/ 2823882 w 2823882"/>
              <a:gd name="connsiteY6" fmla="*/ 165100 h 990600"/>
              <a:gd name="connsiteX7" fmla="*/ 2823882 w 2823882"/>
              <a:gd name="connsiteY7" fmla="*/ 412750 h 990600"/>
              <a:gd name="connsiteX8" fmla="*/ 2823882 w 2823882"/>
              <a:gd name="connsiteY8" fmla="*/ 990600 h 990600"/>
              <a:gd name="connsiteX9" fmla="*/ 1176618 w 2823882"/>
              <a:gd name="connsiteY9" fmla="*/ 990600 h 990600"/>
              <a:gd name="connsiteX10" fmla="*/ 470647 w 2823882"/>
              <a:gd name="connsiteY10" fmla="*/ 990600 h 990600"/>
              <a:gd name="connsiteX11" fmla="*/ 470647 w 2823882"/>
              <a:gd name="connsiteY11" fmla="*/ 990600 h 990600"/>
              <a:gd name="connsiteX12" fmla="*/ 0 w 2823882"/>
              <a:gd name="connsiteY12" fmla="*/ 990600 h 990600"/>
              <a:gd name="connsiteX13" fmla="*/ 0 w 2823882"/>
              <a:gd name="connsiteY13" fmla="*/ 412750 h 990600"/>
              <a:gd name="connsiteX14" fmla="*/ -186404 w 2823882"/>
              <a:gd name="connsiteY14" fmla="*/ 287789 h 990600"/>
              <a:gd name="connsiteX15" fmla="*/ 0 w 2823882"/>
              <a:gd name="connsiteY15" fmla="*/ 165100 h 990600"/>
              <a:gd name="connsiteX16" fmla="*/ 0 w 2823882"/>
              <a:gd name="connsiteY16" fmla="*/ 0 h 990600"/>
              <a:gd name="connsiteX0" fmla="*/ 186404 w 3315086"/>
              <a:gd name="connsiteY0" fmla="*/ 0 h 990600"/>
              <a:gd name="connsiteX1" fmla="*/ 657051 w 3315086"/>
              <a:gd name="connsiteY1" fmla="*/ 0 h 990600"/>
              <a:gd name="connsiteX2" fmla="*/ 657051 w 3315086"/>
              <a:gd name="connsiteY2" fmla="*/ 0 h 990600"/>
              <a:gd name="connsiteX3" fmla="*/ 1363022 w 3315086"/>
              <a:gd name="connsiteY3" fmla="*/ 0 h 990600"/>
              <a:gd name="connsiteX4" fmla="*/ 3010286 w 3315086"/>
              <a:gd name="connsiteY4" fmla="*/ 0 h 990600"/>
              <a:gd name="connsiteX5" fmla="*/ 3010286 w 3315086"/>
              <a:gd name="connsiteY5" fmla="*/ 165100 h 990600"/>
              <a:gd name="connsiteX6" fmla="*/ 3315086 w 3315086"/>
              <a:gd name="connsiteY6" fmla="*/ 203200 h 990600"/>
              <a:gd name="connsiteX7" fmla="*/ 3010286 w 3315086"/>
              <a:gd name="connsiteY7" fmla="*/ 412750 h 990600"/>
              <a:gd name="connsiteX8" fmla="*/ 3010286 w 3315086"/>
              <a:gd name="connsiteY8" fmla="*/ 990600 h 990600"/>
              <a:gd name="connsiteX9" fmla="*/ 1363022 w 3315086"/>
              <a:gd name="connsiteY9" fmla="*/ 990600 h 990600"/>
              <a:gd name="connsiteX10" fmla="*/ 657051 w 3315086"/>
              <a:gd name="connsiteY10" fmla="*/ 990600 h 990600"/>
              <a:gd name="connsiteX11" fmla="*/ 657051 w 3315086"/>
              <a:gd name="connsiteY11" fmla="*/ 990600 h 990600"/>
              <a:gd name="connsiteX12" fmla="*/ 186404 w 3315086"/>
              <a:gd name="connsiteY12" fmla="*/ 990600 h 990600"/>
              <a:gd name="connsiteX13" fmla="*/ 186404 w 3315086"/>
              <a:gd name="connsiteY13" fmla="*/ 412750 h 990600"/>
              <a:gd name="connsiteX14" fmla="*/ 0 w 3315086"/>
              <a:gd name="connsiteY14" fmla="*/ 287789 h 990600"/>
              <a:gd name="connsiteX15" fmla="*/ 186404 w 3315086"/>
              <a:gd name="connsiteY15" fmla="*/ 165100 h 990600"/>
              <a:gd name="connsiteX16" fmla="*/ 186404 w 3315086"/>
              <a:gd name="connsiteY16" fmla="*/ 0 h 990600"/>
              <a:gd name="connsiteX0" fmla="*/ 3524 w 3132206"/>
              <a:gd name="connsiteY0" fmla="*/ 0 h 990600"/>
              <a:gd name="connsiteX1" fmla="*/ 474171 w 3132206"/>
              <a:gd name="connsiteY1" fmla="*/ 0 h 990600"/>
              <a:gd name="connsiteX2" fmla="*/ 474171 w 3132206"/>
              <a:gd name="connsiteY2" fmla="*/ 0 h 990600"/>
              <a:gd name="connsiteX3" fmla="*/ 1180142 w 3132206"/>
              <a:gd name="connsiteY3" fmla="*/ 0 h 990600"/>
              <a:gd name="connsiteX4" fmla="*/ 2827406 w 3132206"/>
              <a:gd name="connsiteY4" fmla="*/ 0 h 990600"/>
              <a:gd name="connsiteX5" fmla="*/ 2827406 w 3132206"/>
              <a:gd name="connsiteY5" fmla="*/ 165100 h 990600"/>
              <a:gd name="connsiteX6" fmla="*/ 3132206 w 3132206"/>
              <a:gd name="connsiteY6" fmla="*/ 203200 h 990600"/>
              <a:gd name="connsiteX7" fmla="*/ 2827406 w 3132206"/>
              <a:gd name="connsiteY7" fmla="*/ 412750 h 990600"/>
              <a:gd name="connsiteX8" fmla="*/ 2827406 w 3132206"/>
              <a:gd name="connsiteY8" fmla="*/ 990600 h 990600"/>
              <a:gd name="connsiteX9" fmla="*/ 1180142 w 3132206"/>
              <a:gd name="connsiteY9" fmla="*/ 990600 h 990600"/>
              <a:gd name="connsiteX10" fmla="*/ 474171 w 3132206"/>
              <a:gd name="connsiteY10" fmla="*/ 990600 h 990600"/>
              <a:gd name="connsiteX11" fmla="*/ 474171 w 3132206"/>
              <a:gd name="connsiteY11" fmla="*/ 990600 h 990600"/>
              <a:gd name="connsiteX12" fmla="*/ 3524 w 3132206"/>
              <a:gd name="connsiteY12" fmla="*/ 990600 h 990600"/>
              <a:gd name="connsiteX13" fmla="*/ 3524 w 3132206"/>
              <a:gd name="connsiteY13" fmla="*/ 412750 h 990600"/>
              <a:gd name="connsiteX14" fmla="*/ 0 w 3132206"/>
              <a:gd name="connsiteY14" fmla="*/ 298547 h 990600"/>
              <a:gd name="connsiteX15" fmla="*/ 3524 w 3132206"/>
              <a:gd name="connsiteY15" fmla="*/ 165100 h 990600"/>
              <a:gd name="connsiteX16" fmla="*/ 3524 w 3132206"/>
              <a:gd name="connsiteY16" fmla="*/ 0 h 990600"/>
              <a:gd name="connsiteX0" fmla="*/ 3524 w 2840106"/>
              <a:gd name="connsiteY0" fmla="*/ 0 h 990600"/>
              <a:gd name="connsiteX1" fmla="*/ 474171 w 2840106"/>
              <a:gd name="connsiteY1" fmla="*/ 0 h 990600"/>
              <a:gd name="connsiteX2" fmla="*/ 474171 w 2840106"/>
              <a:gd name="connsiteY2" fmla="*/ 0 h 990600"/>
              <a:gd name="connsiteX3" fmla="*/ 1180142 w 2840106"/>
              <a:gd name="connsiteY3" fmla="*/ 0 h 990600"/>
              <a:gd name="connsiteX4" fmla="*/ 2827406 w 2840106"/>
              <a:gd name="connsiteY4" fmla="*/ 0 h 990600"/>
              <a:gd name="connsiteX5" fmla="*/ 2827406 w 2840106"/>
              <a:gd name="connsiteY5" fmla="*/ 165100 h 990600"/>
              <a:gd name="connsiteX6" fmla="*/ 2840106 w 2840106"/>
              <a:gd name="connsiteY6" fmla="*/ 203200 h 990600"/>
              <a:gd name="connsiteX7" fmla="*/ 2827406 w 2840106"/>
              <a:gd name="connsiteY7" fmla="*/ 412750 h 990600"/>
              <a:gd name="connsiteX8" fmla="*/ 2827406 w 2840106"/>
              <a:gd name="connsiteY8" fmla="*/ 990600 h 990600"/>
              <a:gd name="connsiteX9" fmla="*/ 1180142 w 2840106"/>
              <a:gd name="connsiteY9" fmla="*/ 990600 h 990600"/>
              <a:gd name="connsiteX10" fmla="*/ 474171 w 2840106"/>
              <a:gd name="connsiteY10" fmla="*/ 990600 h 990600"/>
              <a:gd name="connsiteX11" fmla="*/ 474171 w 2840106"/>
              <a:gd name="connsiteY11" fmla="*/ 990600 h 990600"/>
              <a:gd name="connsiteX12" fmla="*/ 3524 w 2840106"/>
              <a:gd name="connsiteY12" fmla="*/ 990600 h 990600"/>
              <a:gd name="connsiteX13" fmla="*/ 3524 w 2840106"/>
              <a:gd name="connsiteY13" fmla="*/ 412750 h 990600"/>
              <a:gd name="connsiteX14" fmla="*/ 0 w 2840106"/>
              <a:gd name="connsiteY14" fmla="*/ 298547 h 990600"/>
              <a:gd name="connsiteX15" fmla="*/ 3524 w 2840106"/>
              <a:gd name="connsiteY15" fmla="*/ 165100 h 990600"/>
              <a:gd name="connsiteX16" fmla="*/ 3524 w 2840106"/>
              <a:gd name="connsiteY16" fmla="*/ 0 h 990600"/>
              <a:gd name="connsiteX0" fmla="*/ 3524 w 2836931"/>
              <a:gd name="connsiteY0" fmla="*/ 0 h 990600"/>
              <a:gd name="connsiteX1" fmla="*/ 474171 w 2836931"/>
              <a:gd name="connsiteY1" fmla="*/ 0 h 990600"/>
              <a:gd name="connsiteX2" fmla="*/ 474171 w 2836931"/>
              <a:gd name="connsiteY2" fmla="*/ 0 h 990600"/>
              <a:gd name="connsiteX3" fmla="*/ 1180142 w 2836931"/>
              <a:gd name="connsiteY3" fmla="*/ 0 h 990600"/>
              <a:gd name="connsiteX4" fmla="*/ 2827406 w 2836931"/>
              <a:gd name="connsiteY4" fmla="*/ 0 h 990600"/>
              <a:gd name="connsiteX5" fmla="*/ 2827406 w 2836931"/>
              <a:gd name="connsiteY5" fmla="*/ 165100 h 990600"/>
              <a:gd name="connsiteX6" fmla="*/ 2836931 w 2836931"/>
              <a:gd name="connsiteY6" fmla="*/ 198967 h 990600"/>
              <a:gd name="connsiteX7" fmla="*/ 2827406 w 2836931"/>
              <a:gd name="connsiteY7" fmla="*/ 412750 h 990600"/>
              <a:gd name="connsiteX8" fmla="*/ 2827406 w 2836931"/>
              <a:gd name="connsiteY8" fmla="*/ 990600 h 990600"/>
              <a:gd name="connsiteX9" fmla="*/ 1180142 w 2836931"/>
              <a:gd name="connsiteY9" fmla="*/ 990600 h 990600"/>
              <a:gd name="connsiteX10" fmla="*/ 474171 w 2836931"/>
              <a:gd name="connsiteY10" fmla="*/ 990600 h 990600"/>
              <a:gd name="connsiteX11" fmla="*/ 474171 w 2836931"/>
              <a:gd name="connsiteY11" fmla="*/ 990600 h 990600"/>
              <a:gd name="connsiteX12" fmla="*/ 3524 w 2836931"/>
              <a:gd name="connsiteY12" fmla="*/ 990600 h 990600"/>
              <a:gd name="connsiteX13" fmla="*/ 3524 w 2836931"/>
              <a:gd name="connsiteY13" fmla="*/ 412750 h 990600"/>
              <a:gd name="connsiteX14" fmla="*/ 0 w 2836931"/>
              <a:gd name="connsiteY14" fmla="*/ 298547 h 990600"/>
              <a:gd name="connsiteX15" fmla="*/ 3524 w 2836931"/>
              <a:gd name="connsiteY15" fmla="*/ 165100 h 990600"/>
              <a:gd name="connsiteX16" fmla="*/ 3524 w 2836931"/>
              <a:gd name="connsiteY16" fmla="*/ 0 h 990600"/>
              <a:gd name="connsiteX0" fmla="*/ 3524 w 2827406"/>
              <a:gd name="connsiteY0" fmla="*/ 0 h 990600"/>
              <a:gd name="connsiteX1" fmla="*/ 474171 w 2827406"/>
              <a:gd name="connsiteY1" fmla="*/ 0 h 990600"/>
              <a:gd name="connsiteX2" fmla="*/ 474171 w 2827406"/>
              <a:gd name="connsiteY2" fmla="*/ 0 h 990600"/>
              <a:gd name="connsiteX3" fmla="*/ 1180142 w 2827406"/>
              <a:gd name="connsiteY3" fmla="*/ 0 h 990600"/>
              <a:gd name="connsiteX4" fmla="*/ 2827406 w 2827406"/>
              <a:gd name="connsiteY4" fmla="*/ 0 h 990600"/>
              <a:gd name="connsiteX5" fmla="*/ 2827406 w 2827406"/>
              <a:gd name="connsiteY5" fmla="*/ 165100 h 990600"/>
              <a:gd name="connsiteX6" fmla="*/ 2827406 w 2827406"/>
              <a:gd name="connsiteY6" fmla="*/ 169333 h 990600"/>
              <a:gd name="connsiteX7" fmla="*/ 2827406 w 2827406"/>
              <a:gd name="connsiteY7" fmla="*/ 412750 h 990600"/>
              <a:gd name="connsiteX8" fmla="*/ 2827406 w 2827406"/>
              <a:gd name="connsiteY8" fmla="*/ 990600 h 990600"/>
              <a:gd name="connsiteX9" fmla="*/ 1180142 w 2827406"/>
              <a:gd name="connsiteY9" fmla="*/ 990600 h 990600"/>
              <a:gd name="connsiteX10" fmla="*/ 474171 w 2827406"/>
              <a:gd name="connsiteY10" fmla="*/ 990600 h 990600"/>
              <a:gd name="connsiteX11" fmla="*/ 474171 w 2827406"/>
              <a:gd name="connsiteY11" fmla="*/ 990600 h 990600"/>
              <a:gd name="connsiteX12" fmla="*/ 3524 w 2827406"/>
              <a:gd name="connsiteY12" fmla="*/ 990600 h 990600"/>
              <a:gd name="connsiteX13" fmla="*/ 3524 w 2827406"/>
              <a:gd name="connsiteY13" fmla="*/ 412750 h 990600"/>
              <a:gd name="connsiteX14" fmla="*/ 0 w 2827406"/>
              <a:gd name="connsiteY14" fmla="*/ 298547 h 990600"/>
              <a:gd name="connsiteX15" fmla="*/ 3524 w 2827406"/>
              <a:gd name="connsiteY15" fmla="*/ 165100 h 990600"/>
              <a:gd name="connsiteX16" fmla="*/ 3524 w 2827406"/>
              <a:gd name="connsiteY16" fmla="*/ 0 h 990600"/>
              <a:gd name="connsiteX0" fmla="*/ 3524 w 3180698"/>
              <a:gd name="connsiteY0" fmla="*/ 0 h 990600"/>
              <a:gd name="connsiteX1" fmla="*/ 474171 w 3180698"/>
              <a:gd name="connsiteY1" fmla="*/ 0 h 990600"/>
              <a:gd name="connsiteX2" fmla="*/ 474171 w 3180698"/>
              <a:gd name="connsiteY2" fmla="*/ 0 h 990600"/>
              <a:gd name="connsiteX3" fmla="*/ 1180142 w 3180698"/>
              <a:gd name="connsiteY3" fmla="*/ 0 h 990600"/>
              <a:gd name="connsiteX4" fmla="*/ 2827406 w 3180698"/>
              <a:gd name="connsiteY4" fmla="*/ 0 h 990600"/>
              <a:gd name="connsiteX5" fmla="*/ 2827406 w 3180698"/>
              <a:gd name="connsiteY5" fmla="*/ 165100 h 990600"/>
              <a:gd name="connsiteX6" fmla="*/ 3180698 w 3180698"/>
              <a:gd name="connsiteY6" fmla="*/ 323711 h 990600"/>
              <a:gd name="connsiteX7" fmla="*/ 2827406 w 3180698"/>
              <a:gd name="connsiteY7" fmla="*/ 412750 h 990600"/>
              <a:gd name="connsiteX8" fmla="*/ 2827406 w 3180698"/>
              <a:gd name="connsiteY8" fmla="*/ 990600 h 990600"/>
              <a:gd name="connsiteX9" fmla="*/ 1180142 w 3180698"/>
              <a:gd name="connsiteY9" fmla="*/ 990600 h 990600"/>
              <a:gd name="connsiteX10" fmla="*/ 474171 w 3180698"/>
              <a:gd name="connsiteY10" fmla="*/ 990600 h 990600"/>
              <a:gd name="connsiteX11" fmla="*/ 474171 w 3180698"/>
              <a:gd name="connsiteY11" fmla="*/ 990600 h 990600"/>
              <a:gd name="connsiteX12" fmla="*/ 3524 w 3180698"/>
              <a:gd name="connsiteY12" fmla="*/ 990600 h 990600"/>
              <a:gd name="connsiteX13" fmla="*/ 3524 w 3180698"/>
              <a:gd name="connsiteY13" fmla="*/ 412750 h 990600"/>
              <a:gd name="connsiteX14" fmla="*/ 0 w 3180698"/>
              <a:gd name="connsiteY14" fmla="*/ 298547 h 990600"/>
              <a:gd name="connsiteX15" fmla="*/ 3524 w 3180698"/>
              <a:gd name="connsiteY15" fmla="*/ 165100 h 990600"/>
              <a:gd name="connsiteX16" fmla="*/ 3524 w 3180698"/>
              <a:gd name="connsiteY1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0698" h="990600">
                <a:moveTo>
                  <a:pt x="3524" y="0"/>
                </a:moveTo>
                <a:lnTo>
                  <a:pt x="474171" y="0"/>
                </a:lnTo>
                <a:lnTo>
                  <a:pt x="474171" y="0"/>
                </a:lnTo>
                <a:lnTo>
                  <a:pt x="1180142" y="0"/>
                </a:lnTo>
                <a:lnTo>
                  <a:pt x="2827406" y="0"/>
                </a:lnTo>
                <a:lnTo>
                  <a:pt x="2827406" y="165100"/>
                </a:lnTo>
                <a:lnTo>
                  <a:pt x="3180698" y="323711"/>
                </a:lnTo>
                <a:lnTo>
                  <a:pt x="2827406" y="412750"/>
                </a:lnTo>
                <a:lnTo>
                  <a:pt x="2827406" y="990600"/>
                </a:lnTo>
                <a:lnTo>
                  <a:pt x="1180142" y="990600"/>
                </a:lnTo>
                <a:lnTo>
                  <a:pt x="474171" y="990600"/>
                </a:lnTo>
                <a:lnTo>
                  <a:pt x="474171" y="990600"/>
                </a:lnTo>
                <a:lnTo>
                  <a:pt x="3524" y="990600"/>
                </a:lnTo>
                <a:lnTo>
                  <a:pt x="3524" y="412750"/>
                </a:lnTo>
                <a:lnTo>
                  <a:pt x="0" y="298547"/>
                </a:lnTo>
                <a:cubicBezTo>
                  <a:pt x="1175" y="254065"/>
                  <a:pt x="2349" y="209582"/>
                  <a:pt x="3524" y="165100"/>
                </a:cubicBezTo>
                <a:lnTo>
                  <a:pt x="3524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Enter PRAN</a:t>
            </a:r>
            <a:endParaRPr lang="en-IN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3898" y="2411373"/>
            <a:ext cx="10838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110031211475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5" t="69575" r="37908" b="27562"/>
          <a:stretch/>
        </p:blipFill>
        <p:spPr bwMode="auto">
          <a:xfrm>
            <a:off x="4575966" y="3604544"/>
            <a:ext cx="1520033" cy="15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45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451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3457E-7 L -0.27778 -0.125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-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451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701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b="546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:\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5" y="4743450"/>
            <a:ext cx="251901" cy="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48" y="2211531"/>
            <a:ext cx="38100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2795159" y="1391609"/>
            <a:ext cx="2362196" cy="1038900"/>
          </a:xfrm>
          <a:prstGeom prst="wedgeRectCallout">
            <a:avLst>
              <a:gd name="adj1" fmla="val -65956"/>
              <a:gd name="adj2" fmla="val 33900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hyperlink to view withdrawal 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3125" y="2334490"/>
            <a:ext cx="685800" cy="8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9877E-6 L -0.58872 -0.484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44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8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6510"/>
          <a:stretch/>
        </p:blipFill>
        <p:spPr bwMode="auto">
          <a:xfrm>
            <a:off x="-1" y="-38100"/>
            <a:ext cx="918666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41760" r="282" b="5582"/>
          <a:stretch/>
        </p:blipFill>
        <p:spPr bwMode="auto">
          <a:xfrm>
            <a:off x="-1" y="1352550"/>
            <a:ext cx="9182100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51238" r="282" b="5582"/>
          <a:stretch/>
        </p:blipFill>
        <p:spPr bwMode="auto">
          <a:xfrm>
            <a:off x="0" y="1619250"/>
            <a:ext cx="91440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9" r="4213" b="6771"/>
          <a:stretch/>
        </p:blipFill>
        <p:spPr bwMode="auto">
          <a:xfrm>
            <a:off x="19049" y="3333751"/>
            <a:ext cx="8747125" cy="113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82833" r="282" b="5582"/>
          <a:stretch/>
        </p:blipFill>
        <p:spPr bwMode="auto">
          <a:xfrm>
            <a:off x="-2" y="4435186"/>
            <a:ext cx="914746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21435" y="1362364"/>
            <a:ext cx="460664" cy="3781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2" t="58126" r="37400" b="39283"/>
          <a:stretch/>
        </p:blipFill>
        <p:spPr bwMode="auto">
          <a:xfrm>
            <a:off x="4392611" y="3954145"/>
            <a:ext cx="1392239" cy="15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625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953943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 b="5742"/>
          <a:stretch/>
        </p:blipFill>
        <p:spPr bwMode="auto">
          <a:xfrm>
            <a:off x="-1" y="-1"/>
            <a:ext cx="9171181" cy="513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D:\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91277"/>
            <a:ext cx="251901" cy="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25291"/>
            <a:ext cx="38100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ular Callout 9"/>
          <p:cNvSpPr/>
          <p:nvPr/>
        </p:nvSpPr>
        <p:spPr>
          <a:xfrm>
            <a:off x="1260761" y="3575038"/>
            <a:ext cx="2396839" cy="1305791"/>
          </a:xfrm>
          <a:custGeom>
            <a:avLst/>
            <a:gdLst>
              <a:gd name="connsiteX0" fmla="*/ 0 w 1752600"/>
              <a:gd name="connsiteY0" fmla="*/ 0 h 1080459"/>
              <a:gd name="connsiteX1" fmla="*/ 292100 w 1752600"/>
              <a:gd name="connsiteY1" fmla="*/ 0 h 1080459"/>
              <a:gd name="connsiteX2" fmla="*/ 292100 w 1752600"/>
              <a:gd name="connsiteY2" fmla="*/ 0 h 1080459"/>
              <a:gd name="connsiteX3" fmla="*/ 730250 w 1752600"/>
              <a:gd name="connsiteY3" fmla="*/ 0 h 1080459"/>
              <a:gd name="connsiteX4" fmla="*/ 1752600 w 1752600"/>
              <a:gd name="connsiteY4" fmla="*/ 0 h 1080459"/>
              <a:gd name="connsiteX5" fmla="*/ 1752600 w 1752600"/>
              <a:gd name="connsiteY5" fmla="*/ 630268 h 1080459"/>
              <a:gd name="connsiteX6" fmla="*/ 1752600 w 1752600"/>
              <a:gd name="connsiteY6" fmla="*/ 630268 h 1080459"/>
              <a:gd name="connsiteX7" fmla="*/ 1752600 w 1752600"/>
              <a:gd name="connsiteY7" fmla="*/ 900383 h 1080459"/>
              <a:gd name="connsiteX8" fmla="*/ 1752600 w 1752600"/>
              <a:gd name="connsiteY8" fmla="*/ 1080459 h 1080459"/>
              <a:gd name="connsiteX9" fmla="*/ 730250 w 1752600"/>
              <a:gd name="connsiteY9" fmla="*/ 1080459 h 1080459"/>
              <a:gd name="connsiteX10" fmla="*/ 292100 w 1752600"/>
              <a:gd name="connsiteY10" fmla="*/ 1080459 h 1080459"/>
              <a:gd name="connsiteX11" fmla="*/ 292100 w 1752600"/>
              <a:gd name="connsiteY11" fmla="*/ 1080459 h 1080459"/>
              <a:gd name="connsiteX12" fmla="*/ 0 w 1752600"/>
              <a:gd name="connsiteY12" fmla="*/ 1080459 h 1080459"/>
              <a:gd name="connsiteX13" fmla="*/ 0 w 1752600"/>
              <a:gd name="connsiteY13" fmla="*/ 900383 h 1080459"/>
              <a:gd name="connsiteX14" fmla="*/ 0 w 1752600"/>
              <a:gd name="connsiteY14" fmla="*/ 762145 h 1080459"/>
              <a:gd name="connsiteX15" fmla="*/ 0 w 1752600"/>
              <a:gd name="connsiteY15" fmla="*/ 630268 h 1080459"/>
              <a:gd name="connsiteX16" fmla="*/ 0 w 1752600"/>
              <a:gd name="connsiteY16" fmla="*/ 0 h 1080459"/>
              <a:gd name="connsiteX0" fmla="*/ 0 w 2199409"/>
              <a:gd name="connsiteY0" fmla="*/ 0 h 1080459"/>
              <a:gd name="connsiteX1" fmla="*/ 292100 w 2199409"/>
              <a:gd name="connsiteY1" fmla="*/ 0 h 1080459"/>
              <a:gd name="connsiteX2" fmla="*/ 292100 w 2199409"/>
              <a:gd name="connsiteY2" fmla="*/ 0 h 1080459"/>
              <a:gd name="connsiteX3" fmla="*/ 730250 w 2199409"/>
              <a:gd name="connsiteY3" fmla="*/ 0 h 1080459"/>
              <a:gd name="connsiteX4" fmla="*/ 1752600 w 2199409"/>
              <a:gd name="connsiteY4" fmla="*/ 0 h 1080459"/>
              <a:gd name="connsiteX5" fmla="*/ 1752600 w 2199409"/>
              <a:gd name="connsiteY5" fmla="*/ 630268 h 1080459"/>
              <a:gd name="connsiteX6" fmla="*/ 1752600 w 2199409"/>
              <a:gd name="connsiteY6" fmla="*/ 630268 h 1080459"/>
              <a:gd name="connsiteX7" fmla="*/ 2199409 w 2199409"/>
              <a:gd name="connsiteY7" fmla="*/ 900383 h 1080459"/>
              <a:gd name="connsiteX8" fmla="*/ 1752600 w 2199409"/>
              <a:gd name="connsiteY8" fmla="*/ 1080459 h 1080459"/>
              <a:gd name="connsiteX9" fmla="*/ 730250 w 2199409"/>
              <a:gd name="connsiteY9" fmla="*/ 1080459 h 1080459"/>
              <a:gd name="connsiteX10" fmla="*/ 292100 w 2199409"/>
              <a:gd name="connsiteY10" fmla="*/ 1080459 h 1080459"/>
              <a:gd name="connsiteX11" fmla="*/ 292100 w 2199409"/>
              <a:gd name="connsiteY11" fmla="*/ 1080459 h 1080459"/>
              <a:gd name="connsiteX12" fmla="*/ 0 w 2199409"/>
              <a:gd name="connsiteY12" fmla="*/ 1080459 h 1080459"/>
              <a:gd name="connsiteX13" fmla="*/ 0 w 2199409"/>
              <a:gd name="connsiteY13" fmla="*/ 900383 h 1080459"/>
              <a:gd name="connsiteX14" fmla="*/ 0 w 2199409"/>
              <a:gd name="connsiteY14" fmla="*/ 762145 h 1080459"/>
              <a:gd name="connsiteX15" fmla="*/ 0 w 2199409"/>
              <a:gd name="connsiteY15" fmla="*/ 630268 h 1080459"/>
              <a:gd name="connsiteX16" fmla="*/ 0 w 2199409"/>
              <a:gd name="connsiteY16" fmla="*/ 0 h 1080459"/>
              <a:gd name="connsiteX0" fmla="*/ 0 w 2030224"/>
              <a:gd name="connsiteY0" fmla="*/ 0 h 1080459"/>
              <a:gd name="connsiteX1" fmla="*/ 292100 w 2030224"/>
              <a:gd name="connsiteY1" fmla="*/ 0 h 1080459"/>
              <a:gd name="connsiteX2" fmla="*/ 292100 w 2030224"/>
              <a:gd name="connsiteY2" fmla="*/ 0 h 1080459"/>
              <a:gd name="connsiteX3" fmla="*/ 730250 w 2030224"/>
              <a:gd name="connsiteY3" fmla="*/ 0 h 1080459"/>
              <a:gd name="connsiteX4" fmla="*/ 1752600 w 2030224"/>
              <a:gd name="connsiteY4" fmla="*/ 0 h 1080459"/>
              <a:gd name="connsiteX5" fmla="*/ 1752600 w 2030224"/>
              <a:gd name="connsiteY5" fmla="*/ 630268 h 1080459"/>
              <a:gd name="connsiteX6" fmla="*/ 1752600 w 2030224"/>
              <a:gd name="connsiteY6" fmla="*/ 630268 h 1080459"/>
              <a:gd name="connsiteX7" fmla="*/ 2030224 w 2030224"/>
              <a:gd name="connsiteY7" fmla="*/ 960568 h 1080459"/>
              <a:gd name="connsiteX8" fmla="*/ 1752600 w 2030224"/>
              <a:gd name="connsiteY8" fmla="*/ 1080459 h 1080459"/>
              <a:gd name="connsiteX9" fmla="*/ 730250 w 2030224"/>
              <a:gd name="connsiteY9" fmla="*/ 1080459 h 1080459"/>
              <a:gd name="connsiteX10" fmla="*/ 292100 w 2030224"/>
              <a:gd name="connsiteY10" fmla="*/ 1080459 h 1080459"/>
              <a:gd name="connsiteX11" fmla="*/ 292100 w 2030224"/>
              <a:gd name="connsiteY11" fmla="*/ 1080459 h 1080459"/>
              <a:gd name="connsiteX12" fmla="*/ 0 w 2030224"/>
              <a:gd name="connsiteY12" fmla="*/ 1080459 h 1080459"/>
              <a:gd name="connsiteX13" fmla="*/ 0 w 2030224"/>
              <a:gd name="connsiteY13" fmla="*/ 900383 h 1080459"/>
              <a:gd name="connsiteX14" fmla="*/ 0 w 2030224"/>
              <a:gd name="connsiteY14" fmla="*/ 762145 h 1080459"/>
              <a:gd name="connsiteX15" fmla="*/ 0 w 2030224"/>
              <a:gd name="connsiteY15" fmla="*/ 630268 h 1080459"/>
              <a:gd name="connsiteX16" fmla="*/ 0 w 2030224"/>
              <a:gd name="connsiteY16" fmla="*/ 0 h 1080459"/>
              <a:gd name="connsiteX0" fmla="*/ 0 w 2030224"/>
              <a:gd name="connsiteY0" fmla="*/ 0 h 1080459"/>
              <a:gd name="connsiteX1" fmla="*/ 292100 w 2030224"/>
              <a:gd name="connsiteY1" fmla="*/ 0 h 1080459"/>
              <a:gd name="connsiteX2" fmla="*/ 292100 w 2030224"/>
              <a:gd name="connsiteY2" fmla="*/ 0 h 1080459"/>
              <a:gd name="connsiteX3" fmla="*/ 730250 w 2030224"/>
              <a:gd name="connsiteY3" fmla="*/ 0 h 1080459"/>
              <a:gd name="connsiteX4" fmla="*/ 1752600 w 2030224"/>
              <a:gd name="connsiteY4" fmla="*/ 0 h 1080459"/>
              <a:gd name="connsiteX5" fmla="*/ 1752600 w 2030224"/>
              <a:gd name="connsiteY5" fmla="*/ 630268 h 1080459"/>
              <a:gd name="connsiteX6" fmla="*/ 1752600 w 2030224"/>
              <a:gd name="connsiteY6" fmla="*/ 931192 h 1080459"/>
              <a:gd name="connsiteX7" fmla="*/ 2030224 w 2030224"/>
              <a:gd name="connsiteY7" fmla="*/ 960568 h 1080459"/>
              <a:gd name="connsiteX8" fmla="*/ 1752600 w 2030224"/>
              <a:gd name="connsiteY8" fmla="*/ 1080459 h 1080459"/>
              <a:gd name="connsiteX9" fmla="*/ 730250 w 2030224"/>
              <a:gd name="connsiteY9" fmla="*/ 1080459 h 1080459"/>
              <a:gd name="connsiteX10" fmla="*/ 292100 w 2030224"/>
              <a:gd name="connsiteY10" fmla="*/ 1080459 h 1080459"/>
              <a:gd name="connsiteX11" fmla="*/ 292100 w 2030224"/>
              <a:gd name="connsiteY11" fmla="*/ 1080459 h 1080459"/>
              <a:gd name="connsiteX12" fmla="*/ 0 w 2030224"/>
              <a:gd name="connsiteY12" fmla="*/ 1080459 h 1080459"/>
              <a:gd name="connsiteX13" fmla="*/ 0 w 2030224"/>
              <a:gd name="connsiteY13" fmla="*/ 900383 h 1080459"/>
              <a:gd name="connsiteX14" fmla="*/ 0 w 2030224"/>
              <a:gd name="connsiteY14" fmla="*/ 762145 h 1080459"/>
              <a:gd name="connsiteX15" fmla="*/ 0 w 2030224"/>
              <a:gd name="connsiteY15" fmla="*/ 630268 h 1080459"/>
              <a:gd name="connsiteX16" fmla="*/ 0 w 2030224"/>
              <a:gd name="connsiteY16" fmla="*/ 0 h 10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0224" h="1080459">
                <a:moveTo>
                  <a:pt x="0" y="0"/>
                </a:moveTo>
                <a:lnTo>
                  <a:pt x="292100" y="0"/>
                </a:lnTo>
                <a:lnTo>
                  <a:pt x="292100" y="0"/>
                </a:lnTo>
                <a:lnTo>
                  <a:pt x="730250" y="0"/>
                </a:lnTo>
                <a:lnTo>
                  <a:pt x="1752600" y="0"/>
                </a:lnTo>
                <a:lnTo>
                  <a:pt x="1752600" y="630268"/>
                </a:lnTo>
                <a:lnTo>
                  <a:pt x="1752600" y="931192"/>
                </a:lnTo>
                <a:lnTo>
                  <a:pt x="2030224" y="960568"/>
                </a:lnTo>
                <a:lnTo>
                  <a:pt x="1752600" y="1080459"/>
                </a:lnTo>
                <a:lnTo>
                  <a:pt x="730250" y="1080459"/>
                </a:lnTo>
                <a:lnTo>
                  <a:pt x="292100" y="1080459"/>
                </a:lnTo>
                <a:lnTo>
                  <a:pt x="292100" y="1080459"/>
                </a:lnTo>
                <a:lnTo>
                  <a:pt x="0" y="1080459"/>
                </a:lnTo>
                <a:lnTo>
                  <a:pt x="0" y="900383"/>
                </a:lnTo>
                <a:lnTo>
                  <a:pt x="0" y="762145"/>
                </a:lnTo>
                <a:lnTo>
                  <a:pt x="0" y="6302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Reason for rejection is mandatory for all rejected cases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749636" y="1962151"/>
            <a:ext cx="1752600" cy="2529126"/>
          </a:xfrm>
          <a:prstGeom prst="wedgeRectCallout">
            <a:avLst>
              <a:gd name="adj1" fmla="val -105684"/>
              <a:gd name="adj2" fmla="val 6546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 reject the request, select “Reject” and click on “Submit” button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715000" y="2114550"/>
            <a:ext cx="1752600" cy="2870647"/>
          </a:xfrm>
          <a:prstGeom prst="wedgeRectCallout">
            <a:avLst>
              <a:gd name="adj1" fmla="val -101655"/>
              <a:gd name="adj2" fmla="val 4650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authorize the </a:t>
            </a:r>
            <a:r>
              <a:rPr lang="en-US" sz="2000" dirty="0">
                <a:solidFill>
                  <a:schemeClr val="tx1"/>
                </a:solidFill>
              </a:rPr>
              <a:t>request, select </a:t>
            </a:r>
            <a:r>
              <a:rPr lang="en-US" sz="2000" dirty="0" smtClean="0">
                <a:solidFill>
                  <a:schemeClr val="tx1"/>
                </a:solidFill>
              </a:rPr>
              <a:t>“Authorize” </a:t>
            </a:r>
            <a:r>
              <a:rPr lang="en-US" sz="2000" dirty="0">
                <a:solidFill>
                  <a:schemeClr val="tx1"/>
                </a:solidFill>
              </a:rPr>
              <a:t>and click on “Submit” button</a:t>
            </a:r>
          </a:p>
        </p:txBody>
      </p:sp>
    </p:spTree>
    <p:extLst>
      <p:ext uri="{BB962C8B-B14F-4D97-AF65-F5344CB8AC3E}">
        <p14:creationId xmlns:p14="http://schemas.microsoft.com/office/powerpoint/2010/main" val="8269391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1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6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9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6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65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531E-6 L -0.40539 0.082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6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9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uild="allAtOnce" animBg="1"/>
      <p:bldP spid="15" grpId="0" animBg="1"/>
      <p:bldP spid="15" grpId="1" build="allAtOnce" animBg="1"/>
      <p:bldP spid="16" grpId="0" animBg="1"/>
      <p:bldP spid="16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9" r="1318" b="755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2" t="66613" r="32842" b="28432"/>
          <a:stretch/>
        </p:blipFill>
        <p:spPr bwMode="auto">
          <a:xfrm>
            <a:off x="5060041" y="3548150"/>
            <a:ext cx="1354819" cy="31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2" t="49682" r="32842" b="41006"/>
          <a:stretch/>
        </p:blipFill>
        <p:spPr bwMode="auto">
          <a:xfrm>
            <a:off x="3505199" y="2586037"/>
            <a:ext cx="1354819" cy="5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38400" y="3262554"/>
            <a:ext cx="2286000" cy="3153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92" r="-10438" b="67598"/>
          <a:stretch/>
        </p:blipFill>
        <p:spPr bwMode="auto">
          <a:xfrm>
            <a:off x="10886" y="0"/>
            <a:ext cx="10098314" cy="148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4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66750"/>
            <a:ext cx="8991600" cy="4191000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This step completes the online withdrawal process at Nodal Office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Withdrawal request will be processed in CRA system, once Nodal Office authorizes the online withdrawal request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Nodal Office will authorize the physical withdrawal form and documents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The system generated form along with the documents need to be forwarded to CRA for storage at the address given below: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NPS Claim Processing Cell,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floor, Times Tower,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Kamala Mills Compound, 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Senapati</a:t>
            </a:r>
            <a:r>
              <a:rPr lang="en-US" sz="2200" dirty="0"/>
              <a:t> </a:t>
            </a:r>
            <a:r>
              <a:rPr lang="en-US" sz="2200" dirty="0" err="1"/>
              <a:t>Bapat</a:t>
            </a:r>
            <a:r>
              <a:rPr lang="en-US" sz="2200" dirty="0"/>
              <a:t> </a:t>
            </a:r>
            <a:r>
              <a:rPr lang="en-US" sz="2200" dirty="0" err="1"/>
              <a:t>Marg</a:t>
            </a:r>
            <a:r>
              <a:rPr lang="en-US" sz="2200" dirty="0"/>
              <a:t>, Lower </a:t>
            </a:r>
            <a:r>
              <a:rPr lang="en-US" sz="2200" dirty="0" err="1"/>
              <a:t>Parel</a:t>
            </a:r>
            <a:r>
              <a:rPr lang="en-US" sz="22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Mumbai – 400 013, India.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45871"/>
      </p:ext>
    </p:extLst>
  </p:cSld>
  <p:clrMapOvr>
    <a:masterClrMapping/>
  </p:clrMapOvr>
  <p:transition spd="slow" advTm="18000">
    <p:sndAc>
      <p:stSnd>
        <p:snd r:embed="rId2" name="page-flip-01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88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38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22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63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163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363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638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52550"/>
            <a:ext cx="8991600" cy="274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Thank you for viewing the demonstration.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case of any assistance, please contact CRA</a:t>
            </a:r>
          </a:p>
        </p:txBody>
      </p:sp>
    </p:spTree>
    <p:extLst>
      <p:ext uri="{BB962C8B-B14F-4D97-AF65-F5344CB8AC3E}">
        <p14:creationId xmlns:p14="http://schemas.microsoft.com/office/powerpoint/2010/main" val="974025659"/>
      </p:ext>
    </p:extLst>
  </p:cSld>
  <p:clrMapOvr>
    <a:masterClrMapping/>
  </p:clrMapOvr>
  <p:transition spd="slow" advTm="15000">
    <p:sndAc>
      <p:stSnd>
        <p:snd r:embed="rId2" name="page-flip-01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7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"/>
            <a:ext cx="9144000" cy="4267200"/>
          </a:xfrm>
        </p:spPr>
        <p:txBody>
          <a:bodyPr>
            <a:normAutofit lnSpcReduction="10000"/>
          </a:bodyPr>
          <a:lstStyle/>
          <a:p>
            <a:pPr marL="87312" lvl="1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If the withdrawal request is captured by the subscriber, </a:t>
            </a:r>
            <a:r>
              <a:rPr lang="en-US" sz="3000" dirty="0" smtClean="0">
                <a:solidFill>
                  <a:schemeClr val="tx1"/>
                </a:solidFill>
              </a:rPr>
              <a:t>POP will </a:t>
            </a:r>
            <a:r>
              <a:rPr lang="en-US" sz="3000" dirty="0">
                <a:solidFill>
                  <a:schemeClr val="tx1"/>
                </a:solidFill>
              </a:rPr>
              <a:t>have to first verify and then authorize the </a:t>
            </a:r>
            <a:r>
              <a:rPr lang="en-US" sz="3000" dirty="0" smtClean="0">
                <a:solidFill>
                  <a:schemeClr val="tx1"/>
                </a:solidFill>
              </a:rPr>
              <a:t>request</a:t>
            </a:r>
          </a:p>
          <a:p>
            <a:pPr marL="87312" lvl="1">
              <a:lnSpc>
                <a:spcPct val="150000"/>
              </a:lnSpc>
            </a:pPr>
            <a:endParaRPr lang="en-US" sz="3000" dirty="0">
              <a:solidFill>
                <a:schemeClr val="tx1"/>
              </a:solidFill>
            </a:endParaRPr>
          </a:p>
          <a:p>
            <a:pPr marL="87312" lvl="1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If </a:t>
            </a:r>
            <a:r>
              <a:rPr lang="en-US" sz="3000" dirty="0" smtClean="0">
                <a:solidFill>
                  <a:schemeClr val="tx1"/>
                </a:solidFill>
              </a:rPr>
              <a:t>POP initiates </a:t>
            </a:r>
            <a:r>
              <a:rPr lang="en-US" sz="3000" dirty="0">
                <a:solidFill>
                  <a:schemeClr val="tx1"/>
                </a:solidFill>
              </a:rPr>
              <a:t>/ captures the withdrawal request, then the </a:t>
            </a:r>
            <a:r>
              <a:rPr lang="en-US" sz="3000" dirty="0" smtClean="0">
                <a:solidFill>
                  <a:schemeClr val="tx1"/>
                </a:solidFill>
              </a:rPr>
              <a:t>POP needs </a:t>
            </a:r>
            <a:r>
              <a:rPr lang="en-US" sz="3000" dirty="0">
                <a:solidFill>
                  <a:schemeClr val="tx1"/>
                </a:solidFill>
              </a:rPr>
              <a:t>to authorize the request </a:t>
            </a:r>
          </a:p>
          <a:p>
            <a:pPr marL="87312" lvl="1">
              <a:lnSpc>
                <a:spcPct val="150000"/>
              </a:lnSpc>
            </a:pPr>
            <a:endParaRPr lang="en-US" sz="4400" dirty="0" smtClean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  <p:sndAc>
          <p:stSnd>
            <p:snd r:embed="rId2" name="page-flip-01a.wav"/>
          </p:stSnd>
        </p:sndAc>
      </p:transition>
    </mc:Choice>
    <mc:Fallback xmlns="">
      <p:transition spd="med" advClick="0" advTm="10000">
        <p:fade/>
        <p:sndAc>
          <p:stSnd>
            <p:snd r:embed="rId3" name="page-flip-0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66750"/>
            <a:ext cx="9144000" cy="4114800"/>
          </a:xfrm>
        </p:spPr>
        <p:txBody>
          <a:bodyPr>
            <a:normAutofit/>
          </a:bodyPr>
          <a:lstStyle/>
          <a:p>
            <a:pPr marL="87312" lvl="1">
              <a:lnSpc>
                <a:spcPct val="150000"/>
              </a:lnSpc>
            </a:pPr>
            <a:r>
              <a:rPr lang="en-US" sz="44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This video demonstrates how </a:t>
            </a:r>
            <a:r>
              <a:rPr lang="en-US" sz="4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POP would </a:t>
            </a:r>
            <a:r>
              <a:rPr lang="en-US" sz="4400" dirty="0" smtClean="0">
                <a:solidFill>
                  <a:schemeClr val="tx1"/>
                </a:solidFill>
                <a:latin typeface="Helvetica 65 Medium"/>
                <a:cs typeface="Times New Roman" pitchFamily="18" charset="0"/>
              </a:rPr>
              <a:t>authorize</a:t>
            </a:r>
            <a:r>
              <a:rPr lang="en-US" sz="4400" dirty="0" smtClean="0">
                <a:solidFill>
                  <a:srgbClr val="FF0000"/>
                </a:solidFill>
                <a:latin typeface="Helvetica 65 Medium"/>
                <a:cs typeface="Times New Roman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a withdrawal request in CRA </a:t>
            </a:r>
            <a:r>
              <a:rPr lang="en-US" sz="4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System</a:t>
            </a:r>
            <a:endParaRPr lang="en-US" sz="4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  <p:sndAc>
          <p:stSnd>
            <p:snd r:embed="rId2" name="page-flip-01a.wav"/>
          </p:stSnd>
        </p:sndAc>
      </p:transition>
    </mc:Choice>
    <mc:Fallback xmlns="">
      <p:transition spd="med" advClick="0" advTm="10000">
        <p:fade/>
        <p:sndAc>
          <p:stSnd>
            <p:snd r:embed="rId3" name="page-flip-0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1981200"/>
          </a:xfrm>
        </p:spPr>
        <p:txBody>
          <a:bodyPr>
            <a:normAutofit/>
          </a:bodyPr>
          <a:lstStyle/>
          <a:p>
            <a:r>
              <a:rPr lang="en-IN" sz="4000" dirty="0"/>
              <a:t>To </a:t>
            </a:r>
            <a:r>
              <a:rPr lang="en-IN" sz="4000" dirty="0" smtClean="0"/>
              <a:t>authorize </a:t>
            </a:r>
            <a:r>
              <a:rPr lang="en-IN" sz="4000" dirty="0"/>
              <a:t>withdrawal process, the user needs to go </a:t>
            </a:r>
            <a:r>
              <a:rPr lang="en-IN" sz="4000" dirty="0" smtClean="0"/>
              <a:t>to</a:t>
            </a:r>
            <a:endParaRPr lang="en-IN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6479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https://cra-nsdl.com/CRA/</a:t>
            </a:r>
          </a:p>
        </p:txBody>
      </p:sp>
    </p:spTree>
    <p:extLst>
      <p:ext uri="{BB962C8B-B14F-4D97-AF65-F5344CB8AC3E}">
        <p14:creationId xmlns:p14="http://schemas.microsoft.com/office/powerpoint/2010/main" val="847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  <p:sndAc>
          <p:stSnd>
            <p:snd r:embed="rId2" name="page-flip-01a.wav"/>
          </p:stSnd>
        </p:sndAc>
      </p:transition>
    </mc:Choice>
    <mc:Fallback xmlns="">
      <p:transition spd="med" advClick="0" advTm="10000">
        <p:fade/>
        <p:sndAc>
          <p:stSnd>
            <p:snd r:embed="rId3" name="page-flip-0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7"/>
          <a:stretch/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9600" y="3943350"/>
            <a:ext cx="8305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Nodal </a:t>
            </a:r>
            <a:r>
              <a:rPr lang="en-IN" sz="1600" dirty="0">
                <a:solidFill>
                  <a:schemeClr val="tx1"/>
                </a:solidFill>
              </a:rPr>
              <a:t>Office has 2 </a:t>
            </a:r>
            <a:r>
              <a:rPr lang="en-IN" sz="1600" dirty="0" smtClean="0">
                <a:solidFill>
                  <a:schemeClr val="tx1"/>
                </a:solidFill>
              </a:rPr>
              <a:t>User </a:t>
            </a:r>
            <a:r>
              <a:rPr lang="en-IN" sz="1600" dirty="0" smtClean="0">
                <a:solidFill>
                  <a:schemeClr val="tx1"/>
                </a:solidFill>
              </a:rPr>
              <a:t>ID’s. The ID which is used for initiation (capturing) or verification of the withdrawal request can not be used to authorise withdrawal request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90800" y="361951"/>
            <a:ext cx="2751829" cy="1258276"/>
          </a:xfrm>
          <a:prstGeom prst="wedgeRectCallout">
            <a:avLst>
              <a:gd name="adj1" fmla="val 64218"/>
              <a:gd name="adj2" fmla="val 44816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on Digital </a:t>
            </a:r>
            <a:r>
              <a:rPr lang="en-US" sz="2000" dirty="0" smtClean="0">
                <a:solidFill>
                  <a:schemeClr val="tx1"/>
                </a:solidFill>
              </a:rPr>
              <a:t>Certificate &amp; </a:t>
            </a:r>
            <a:r>
              <a:rPr lang="en-US" sz="2000" dirty="0">
                <a:solidFill>
                  <a:schemeClr val="tx1"/>
                </a:solidFill>
              </a:rPr>
              <a:t>Enter your </a:t>
            </a:r>
            <a:r>
              <a:rPr lang="en-US" sz="2000" dirty="0" smtClean="0">
                <a:solidFill>
                  <a:schemeClr val="tx1"/>
                </a:solidFill>
              </a:rPr>
              <a:t>User </a:t>
            </a:r>
            <a:r>
              <a:rPr lang="en-US" sz="2000" dirty="0" smtClean="0">
                <a:solidFill>
                  <a:schemeClr val="tx1"/>
                </a:solidFill>
              </a:rPr>
              <a:t>ID</a:t>
            </a:r>
            <a:endParaRPr lang="en-IN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81775"/>
      </p:ext>
    </p:extLst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65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5669" y="1809750"/>
            <a:ext cx="1083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130035905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8" name="Picture 4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99" y="4789928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Han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343150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000">
        <p:cut/>
      </p:transition>
    </mc:Choice>
    <mc:Fallback xmlns="">
      <p:transition advClick="0" advTm="1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1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14705 -0.470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901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51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802" r="24" b="807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99" y="4789928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181350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71164E-7 L -0.23038 -0.3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15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5445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Mou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5" y="4743450"/>
            <a:ext cx="251901" cy="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7" r="88700" b="34612"/>
          <a:stretch/>
        </p:blipFill>
        <p:spPr bwMode="auto">
          <a:xfrm>
            <a:off x="1" y="970917"/>
            <a:ext cx="788036" cy="16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9" y="854193"/>
            <a:ext cx="38100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ular Callout 24"/>
          <p:cNvSpPr/>
          <p:nvPr/>
        </p:nvSpPr>
        <p:spPr>
          <a:xfrm>
            <a:off x="1222026" y="413540"/>
            <a:ext cx="3072241" cy="1296941"/>
          </a:xfrm>
          <a:prstGeom prst="wedgeRectCallout">
            <a:avLst>
              <a:gd name="adj1" fmla="val -65956"/>
              <a:gd name="adj2" fmla="val 33900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Click on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“Authorize Transaction”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to authorize withdrawal </a:t>
            </a:r>
            <a:r>
              <a:rPr lang="en-US" dirty="0" smtClean="0">
                <a:solidFill>
                  <a:prstClr val="black"/>
                </a:solidFill>
              </a:rPr>
              <a:t>request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1066800" y="171442"/>
            <a:ext cx="3072241" cy="890569"/>
          </a:xfrm>
          <a:prstGeom prst="wedgeRectCallout">
            <a:avLst>
              <a:gd name="adj1" fmla="val -65956"/>
              <a:gd name="adj2" fmla="val 33900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“Transaction”</a:t>
            </a:r>
          </a:p>
        </p:txBody>
      </p:sp>
    </p:spTree>
    <p:extLst>
      <p:ext uri="{BB962C8B-B14F-4D97-AF65-F5344CB8AC3E}">
        <p14:creationId xmlns:p14="http://schemas.microsoft.com/office/powerpoint/2010/main" val="432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9877E-6 L -0.75538 -0.736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78" y="-3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9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9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65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build="allAtOnce" animBg="1"/>
      <p:bldP spid="27" grpId="0" animBg="1"/>
      <p:bldP spid="27" grpI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5445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7" r="88700" b="34612"/>
          <a:stretch/>
        </p:blipFill>
        <p:spPr bwMode="auto">
          <a:xfrm>
            <a:off x="1" y="970917"/>
            <a:ext cx="788036" cy="16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5" y="4743450"/>
            <a:ext cx="251901" cy="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9" y="1426192"/>
            <a:ext cx="38100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09877E-6 L -0.75538 -0.633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78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SDL">
  <a:themeElements>
    <a:clrScheme name="nsdl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500000"/>
      </a:accent1>
      <a:accent2>
        <a:srgbClr val="8E0000"/>
      </a:accent2>
      <a:accent3>
        <a:srgbClr val="B34101"/>
      </a:accent3>
      <a:accent4>
        <a:srgbClr val="F45E02"/>
      </a:accent4>
      <a:accent5>
        <a:srgbClr val="FF8C2D"/>
      </a:accent5>
      <a:accent6>
        <a:srgbClr val="FFBC43"/>
      </a:accent6>
      <a:hlink>
        <a:srgbClr val="421300"/>
      </a:hlink>
      <a:folHlink>
        <a:srgbClr val="C86400"/>
      </a:folHlink>
    </a:clrScheme>
    <a:fontScheme name="Helvetica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SDL">
  <a:themeElements>
    <a:clrScheme name="nsdl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500000"/>
      </a:accent1>
      <a:accent2>
        <a:srgbClr val="8E0000"/>
      </a:accent2>
      <a:accent3>
        <a:srgbClr val="B34101"/>
      </a:accent3>
      <a:accent4>
        <a:srgbClr val="F45E02"/>
      </a:accent4>
      <a:accent5>
        <a:srgbClr val="FF8C2D"/>
      </a:accent5>
      <a:accent6>
        <a:srgbClr val="FFBC43"/>
      </a:accent6>
      <a:hlink>
        <a:srgbClr val="421300"/>
      </a:hlink>
      <a:folHlink>
        <a:srgbClr val="C86400"/>
      </a:folHlink>
    </a:clrScheme>
    <a:fontScheme name="Helvetica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294</Words>
  <Application>Microsoft Office PowerPoint</Application>
  <PresentationFormat>On-screen Show (16:9)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NSDL</vt:lpstr>
      <vt:lpstr>1_NSDL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Dhiraj Mhatre</dc:creator>
  <cp:lastModifiedBy>Sarvdeep Singh</cp:lastModifiedBy>
  <cp:revision>137</cp:revision>
  <dcterms:created xsi:type="dcterms:W3CDTF">2006-08-16T00:00:00Z</dcterms:created>
  <dcterms:modified xsi:type="dcterms:W3CDTF">2016-06-30T09:43:22Z</dcterms:modified>
</cp:coreProperties>
</file>